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92" r:id="rId2"/>
    <p:sldId id="293" r:id="rId3"/>
    <p:sldId id="294" r:id="rId4"/>
    <p:sldId id="295" r:id="rId5"/>
    <p:sldId id="296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3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8F7F7-3E25-41F3-A82A-78165B3F9FA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1769" y="235921"/>
            <a:ext cx="7772400" cy="990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OFFICE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C000"/>
                </a:solidFill>
                <a:latin typeface="Futura Bk B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42A89E7-CC61-4042-B494-C9BCBFB2120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18598"/>
          <a:stretch/>
        </p:blipFill>
        <p:spPr bwMode="auto">
          <a:xfrm>
            <a:off x="110392" y="1167615"/>
            <a:ext cx="5853513" cy="322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11598" r="1735" b="25828"/>
          <a:stretch/>
        </p:blipFill>
        <p:spPr>
          <a:xfrm>
            <a:off x="3276600" y="4299151"/>
            <a:ext cx="5840730" cy="2532276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109160" y="1371600"/>
            <a:ext cx="2238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Lincoln Properties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(Parsons Block)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769" y="6176286"/>
            <a:ext cx="278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Ayzenberg (on Walnut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3155" y="335894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Starting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322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"/>
    </mc:Choice>
    <mc:Fallback xmlns="">
      <p:transition spd="slow" advTm="70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8F7F7-3E25-41F3-A82A-78165B3F9FA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C000"/>
                </a:solidFill>
                <a:latin typeface="Futura Bk B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42A89E7-CC61-4042-B494-C9BCBFB2120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4800" y="1011428"/>
            <a:ext cx="26597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Alexandria RE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Union/Euclid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69" y="238371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Under Construction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1769" y="235921"/>
            <a:ext cx="7772400" cy="990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971800"/>
            <a:ext cx="518160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690" t="13559" r="19829" b="8668"/>
          <a:stretch/>
        </p:blipFill>
        <p:spPr>
          <a:xfrm>
            <a:off x="5309198" y="4038142"/>
            <a:ext cx="3068372" cy="2362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r="9899"/>
          <a:stretch/>
        </p:blipFill>
        <p:spPr bwMode="auto">
          <a:xfrm>
            <a:off x="3083034" y="114741"/>
            <a:ext cx="5943600" cy="394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9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"/>
    </mc:Choice>
    <mc:Fallback xmlns="">
      <p:transition spd="slow" advTm="70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93" y="781328"/>
            <a:ext cx="8661613" cy="9906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LAKE AND UNION - </a:t>
            </a:r>
            <a:r>
              <a:rPr lang="en-US" sz="2400" dirty="0"/>
              <a:t>Office and Residential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018" y="1930896"/>
            <a:ext cx="5704381" cy="4929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390" b="19034"/>
          <a:stretch/>
        </p:blipFill>
        <p:spPr>
          <a:xfrm>
            <a:off x="4699" y="3742076"/>
            <a:ext cx="3581284" cy="3162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5316" y="150978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In Design Review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1769" y="235921"/>
            <a:ext cx="7772400" cy="990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OFFICE and RESIDENTIAL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" y="1767971"/>
            <a:ext cx="3554123" cy="21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381" y="4837897"/>
            <a:ext cx="7772400" cy="13620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381" y="3337710"/>
            <a:ext cx="7772400" cy="1500187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32896" r="24167" b="13709"/>
          <a:stretch/>
        </p:blipFill>
        <p:spPr bwMode="auto">
          <a:xfrm>
            <a:off x="-30933" y="1804070"/>
            <a:ext cx="9214945" cy="502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>
          <a:xfrm>
            <a:off x="5197031" y="3739770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854184" y="3746863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744776" y="4030902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75404" y="4499642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602851" y="5452615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89068" y="3978096"/>
            <a:ext cx="932511" cy="937480"/>
          </a:xfrm>
          <a:prstGeom prst="ellipse">
            <a:avLst/>
          </a:prstGeom>
          <a:solidFill>
            <a:srgbClr val="BBE0E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720185" y="4290479"/>
            <a:ext cx="5197434" cy="1824840"/>
            <a:chOff x="2751117" y="3859482"/>
            <a:chExt cx="5197434" cy="1824840"/>
          </a:xfrm>
        </p:grpSpPr>
        <p:sp>
          <p:nvSpPr>
            <p:cNvPr id="9" name="Isosceles Triangle 8"/>
            <p:cNvSpPr/>
            <p:nvPr/>
          </p:nvSpPr>
          <p:spPr>
            <a:xfrm>
              <a:off x="3530930" y="4199907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3030189" y="5577444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7794171" y="3891148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3770418" y="4068645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164774" y="3859482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885705" y="3908961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751117" y="3972297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711039" y="3863439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384467" y="3863439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3928756" y="3908961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3164774" y="4292932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4779817" y="4296890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3299360" y="4096988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3036127" y="4682837"/>
              <a:ext cx="154380" cy="10687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Isosceles Triangle 33"/>
          <p:cNvSpPr/>
          <p:nvPr/>
        </p:nvSpPr>
        <p:spPr>
          <a:xfrm>
            <a:off x="3082385" y="5814477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2880278" y="570759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954400" y="472392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3410933" y="4777890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4833021" y="4581424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373058" y="4752348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3294424" y="469890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85008" y="1853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Development Activity near Transit</a:t>
            </a:r>
          </a:p>
        </p:txBody>
      </p:sp>
      <p:sp>
        <p:nvSpPr>
          <p:cNvPr id="50" name="Isosceles Triangle 49"/>
          <p:cNvSpPr/>
          <p:nvPr/>
        </p:nvSpPr>
        <p:spPr>
          <a:xfrm>
            <a:off x="4190526" y="4524026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>
            <a:off x="3204574" y="5164642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>
            <a:off x="2725898" y="4830807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>
            <a:off x="8081136" y="4365182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>
            <a:off x="4917200" y="415507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4166059" y="4365182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2893991" y="3860816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2823790" y="6160908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3525727" y="4324026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3009419" y="498983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3011198" y="4862137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3127384" y="4887813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3191238" y="5654160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/>
          <p:cNvSpPr/>
          <p:nvPr/>
        </p:nvSpPr>
        <p:spPr>
          <a:xfrm>
            <a:off x="3719581" y="4660088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63"/>
          <p:cNvSpPr/>
          <p:nvPr/>
        </p:nvSpPr>
        <p:spPr>
          <a:xfrm>
            <a:off x="2713727" y="4977566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/>
          <p:cNvSpPr/>
          <p:nvPr/>
        </p:nvSpPr>
        <p:spPr>
          <a:xfrm>
            <a:off x="6586333" y="4997814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/>
          <p:cNvSpPr/>
          <p:nvPr/>
        </p:nvSpPr>
        <p:spPr>
          <a:xfrm>
            <a:off x="4166059" y="504551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2910007" y="349320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/>
          <p:cNvSpPr/>
          <p:nvPr/>
        </p:nvSpPr>
        <p:spPr>
          <a:xfrm>
            <a:off x="2790917" y="4264030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70"/>
          <p:cNvSpPr/>
          <p:nvPr/>
        </p:nvSpPr>
        <p:spPr>
          <a:xfrm>
            <a:off x="4166059" y="158797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Isosceles Triangle 71"/>
          <p:cNvSpPr/>
          <p:nvPr/>
        </p:nvSpPr>
        <p:spPr>
          <a:xfrm>
            <a:off x="210713" y="1606102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/>
          <p:cNvSpPr/>
          <p:nvPr/>
        </p:nvSpPr>
        <p:spPr>
          <a:xfrm>
            <a:off x="2421024" y="4706518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/>
          <p:cNvSpPr/>
          <p:nvPr/>
        </p:nvSpPr>
        <p:spPr>
          <a:xfrm>
            <a:off x="2771915" y="467203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>
            <a:off x="2978170" y="4552075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2034" y="1520030"/>
            <a:ext cx="3217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Larger Projects Completed 1994-2016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73058" y="1518541"/>
            <a:ext cx="325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Larger Projects Construction/Planned</a:t>
            </a:r>
          </a:p>
        </p:txBody>
      </p:sp>
      <p:sp>
        <p:nvSpPr>
          <p:cNvPr id="77" name="Isosceles Triangle 76"/>
          <p:cNvSpPr/>
          <p:nvPr/>
        </p:nvSpPr>
        <p:spPr>
          <a:xfrm>
            <a:off x="2110807" y="236388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/>
          <p:cNvSpPr/>
          <p:nvPr/>
        </p:nvSpPr>
        <p:spPr>
          <a:xfrm>
            <a:off x="3564661" y="4240997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Isosceles Triangle 78"/>
          <p:cNvSpPr/>
          <p:nvPr/>
        </p:nvSpPr>
        <p:spPr>
          <a:xfrm>
            <a:off x="2910353" y="3411980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>
            <a:off x="5586096" y="4271615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/>
          <p:cNvSpPr/>
          <p:nvPr/>
        </p:nvSpPr>
        <p:spPr>
          <a:xfrm>
            <a:off x="2964469" y="4271615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/>
          <p:cNvSpPr/>
          <p:nvPr/>
        </p:nvSpPr>
        <p:spPr>
          <a:xfrm>
            <a:off x="4083655" y="4317469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/>
          <p:cNvSpPr/>
          <p:nvPr/>
        </p:nvSpPr>
        <p:spPr>
          <a:xfrm>
            <a:off x="2809845" y="600844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/>
          <p:cNvSpPr/>
          <p:nvPr/>
        </p:nvSpPr>
        <p:spPr>
          <a:xfrm>
            <a:off x="8235516" y="4380541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Isosceles Triangle 83"/>
          <p:cNvSpPr/>
          <p:nvPr/>
        </p:nvSpPr>
        <p:spPr>
          <a:xfrm>
            <a:off x="2353162" y="4890936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E54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>
            <a:off x="2122586" y="2508410"/>
            <a:ext cx="154380" cy="106878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5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"/>
    </mc:Choice>
    <mc:Fallback xmlns="">
      <p:transition spd="slow" advTm="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67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8F7F7-3E25-41F3-A82A-78165B3F9FA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5689"/>
            <a:ext cx="8900375" cy="501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59295" y="928385"/>
            <a:ext cx="7772400" cy="990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pPr marL="0" lvl="1"/>
            <a:r>
              <a:rPr lang="en-US" sz="2000" b="1" kern="0" dirty="0">
                <a:solidFill>
                  <a:srgbClr val="FFFF00"/>
                </a:solidFill>
                <a:latin typeface="Arial Narrow" panose="020B0606020202030204" pitchFamily="34" charset="0"/>
              </a:rPr>
              <a:t>Lincoln “ Parsons Block”  </a:t>
            </a:r>
            <a:r>
              <a:rPr lang="en-US" sz="2000" kern="0" dirty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pt-BR" sz="2000" kern="0" dirty="0">
                <a:solidFill>
                  <a:srgbClr val="FFFF00"/>
                </a:solidFill>
                <a:latin typeface="Arial Narrow" panose="020B0606020202030204" pitchFamily="34" charset="0"/>
              </a:rPr>
              <a:t>100 W. Walnut St.)</a:t>
            </a:r>
            <a:br>
              <a:rPr lang="pt-BR" sz="2400" kern="0" dirty="0">
                <a:latin typeface="Arial Narrow" panose="020B0606020202030204" pitchFamily="34" charset="0"/>
              </a:rPr>
            </a:br>
            <a:endParaRPr lang="en-US" sz="2400" kern="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266010"/>
            <a:ext cx="3976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Mixed Use Project:  Construct a 5-story - 400 apartments and ground floor retail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– Mixed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86" y="928385"/>
            <a:ext cx="3843491" cy="28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6675</TotalTime>
  <Words>89</Words>
  <Application>Microsoft Office PowerPoint</Application>
  <PresentationFormat>On-screen Show (4:3)</PresentationFormat>
  <Paragraphs>26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PowerPoint Presentation</vt:lpstr>
      <vt:lpstr>PowerPoint Presentation</vt:lpstr>
      <vt:lpstr>LAKE AND UNION - Office and Residential Project</vt:lpstr>
      <vt:lpstr>PowerPoint Presentation</vt:lpstr>
      <vt:lpstr>PowerPoint Presentation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165</cp:revision>
  <cp:lastPrinted>2017-08-10T18:27:16Z</cp:lastPrinted>
  <dcterms:created xsi:type="dcterms:W3CDTF">2017-08-10T18:08:33Z</dcterms:created>
  <dcterms:modified xsi:type="dcterms:W3CDTF">2018-11-02T23:08:17Z</dcterms:modified>
</cp:coreProperties>
</file>